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6" r:id="rId5"/>
    <p:sldId id="267" r:id="rId6"/>
    <p:sldId id="259" r:id="rId7"/>
    <p:sldId id="260" r:id="rId8"/>
    <p:sldId id="261" r:id="rId9"/>
    <p:sldId id="262" r:id="rId10"/>
    <p:sldId id="268" r:id="rId11"/>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6" d="100"/>
          <a:sy n="66" d="100"/>
        </p:scale>
        <p:origin x="2314" y="7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17.02.2023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17.02.2023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17.02.2023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17.02.2023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17.02.2023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17.02.2023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17.02.2023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17.02.2023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17.02.2023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17.02.2023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17.02.2023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17.02.2023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81A7C258-40AB-4F31-814B-AF19829B3E27}"/>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solidFill>
                  <a:schemeClr val="tx1"/>
                </a:solidFill>
                <a:latin typeface="Pangolin" panose="00000500000000000000" pitchFamily="2" charset="0"/>
              </a:rPr>
              <a:t>COVER</a:t>
            </a:r>
            <a:endParaRPr lang="de-AT" dirty="0">
              <a:solidFill>
                <a:schemeClr val="tx1"/>
              </a:solidFill>
              <a:latin typeface="Pangolin" panose="00000500000000000000" pitchFamily="2" charset="0"/>
            </a:endParaRPr>
          </a:p>
        </p:txBody>
      </p:sp>
      <p:sp>
        <p:nvSpPr>
          <p:cNvPr id="4" name="Textfeld 3">
            <a:extLst>
              <a:ext uri="{FF2B5EF4-FFF2-40B4-BE49-F238E27FC236}">
                <a16:creationId xmlns:a16="http://schemas.microsoft.com/office/drawing/2014/main" id="{C458651E-20B4-3720-4545-DE84EEF505B7}"/>
              </a:ext>
            </a:extLst>
          </p:cNvPr>
          <p:cNvSpPr txBox="1"/>
          <p:nvPr/>
        </p:nvSpPr>
        <p:spPr>
          <a:xfrm>
            <a:off x="1506255" y="676405"/>
            <a:ext cx="3845490" cy="1569660"/>
          </a:xfrm>
          <a:prstGeom prst="rect">
            <a:avLst/>
          </a:prstGeom>
          <a:noFill/>
        </p:spPr>
        <p:txBody>
          <a:bodyPr wrap="square" rtlCol="0">
            <a:spAutoFit/>
          </a:bodyPr>
          <a:lstStyle/>
          <a:p>
            <a:pPr algn="ctr"/>
            <a:r>
              <a:rPr lang="de-AT" sz="4800" dirty="0" err="1">
                <a:latin typeface="Pangolin" panose="00000500000000000000"/>
              </a:rPr>
              <a:t>Mathematical</a:t>
            </a:r>
            <a:r>
              <a:rPr lang="de-AT" sz="4800" dirty="0">
                <a:latin typeface="Pangolin" panose="00000500000000000000"/>
              </a:rPr>
              <a:t> </a:t>
            </a:r>
            <a:r>
              <a:rPr lang="de-AT" sz="4800" dirty="0" err="1">
                <a:latin typeface="Pangolin" panose="00000500000000000000"/>
              </a:rPr>
              <a:t>Thinking</a:t>
            </a:r>
            <a:endParaRPr lang="de-AT" sz="4800" dirty="0">
              <a:latin typeface="Pangolin" panose="00000500000000000000"/>
            </a:endParaRPr>
          </a:p>
        </p:txBody>
      </p:sp>
      <p:pic>
        <p:nvPicPr>
          <p:cNvPr id="3" name="Grafik 2">
            <a:extLst>
              <a:ext uri="{FF2B5EF4-FFF2-40B4-BE49-F238E27FC236}">
                <a16:creationId xmlns:a16="http://schemas.microsoft.com/office/drawing/2014/main" id="{CE103B64-0FE7-8117-E180-4BAAD92A0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7" y="2455140"/>
            <a:ext cx="5326725" cy="499572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p:nvPr/>
        </p:nvSpPr>
        <p:spPr>
          <a:xfrm>
            <a:off x="599281" y="8853815"/>
            <a:ext cx="4860000" cy="26161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Gramps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ask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something</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73405" y="533299"/>
            <a:ext cx="1949288"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So…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with</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thinking</a:t>
            </a:r>
            <a:r>
              <a:rPr lang="de-DE" sz="1000" dirty="0">
                <a:solidFill>
                  <a:schemeClr val="tx1"/>
                </a:solidFill>
                <a:latin typeface="Pangolin" panose="00000500000000000000" pitchFamily="2" charset="0"/>
              </a:rPr>
              <a:t>. But I </a:t>
            </a:r>
            <a:r>
              <a:rPr lang="de-DE" sz="1000" dirty="0" err="1">
                <a:solidFill>
                  <a:schemeClr val="tx1"/>
                </a:solidFill>
                <a:latin typeface="Pangolin" panose="00000500000000000000" pitchFamily="2" charset="0"/>
              </a:rPr>
              <a:t>don</a:t>
            </a:r>
            <a:r>
              <a:rPr lang="de-DE" sz="1000" dirty="0" err="1">
                <a:latin typeface="Pangolin" panose="00000500000000000000" pitchFamily="2" charset="0"/>
              </a:rPr>
              <a:t>‘t</a:t>
            </a:r>
            <a:r>
              <a:rPr lang="de-DE" sz="1000" dirty="0">
                <a:latin typeface="Pangolin" panose="00000500000000000000" pitchFamily="2" charset="0"/>
              </a:rPr>
              <a:t> </a:t>
            </a:r>
            <a:r>
              <a:rPr lang="de-DE" sz="1000" dirty="0" err="1">
                <a:latin typeface="Pangolin" panose="00000500000000000000" pitchFamily="2" charset="0"/>
              </a:rPr>
              <a:t>know</a:t>
            </a:r>
            <a:r>
              <a:rPr lang="de-DE" sz="1000" dirty="0">
                <a:latin typeface="Pangolin" panose="00000500000000000000" pitchFamily="2" charset="0"/>
              </a:rPr>
              <a:t> </a:t>
            </a:r>
            <a:r>
              <a:rPr lang="de-DE" sz="1000" dirty="0" err="1">
                <a:latin typeface="Pangolin" panose="00000500000000000000" pitchFamily="2" charset="0"/>
              </a:rPr>
              <a:t>how</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proceed</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 </a:t>
            </a:r>
            <a:r>
              <a:rPr lang="de-DE" sz="1000" dirty="0" err="1">
                <a:latin typeface="Pangolin" panose="00000500000000000000" pitchFamily="2" charset="0"/>
              </a:rPr>
              <a:t>by</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latin typeface="Pangolin" panose="00000500000000000000" pitchFamily="2" charset="0"/>
              </a:rPr>
              <a:t>Sure.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98159"/>
            <a:ext cx="666751" cy="246221"/>
          </a:xfrm>
          <a:prstGeom prst="rect">
            <a:avLst/>
          </a:prstGeom>
          <a:noFill/>
        </p:spPr>
        <p:txBody>
          <a:bodyPr wrap="square">
            <a:spAutoFit/>
          </a:bodyPr>
          <a:lstStyle/>
          <a:p>
            <a:pPr algn="ctr"/>
            <a:r>
              <a:rPr lang="de-DE" sz="1000" dirty="0" err="1">
                <a:latin typeface="Pangolin" panose="00000500000000000000" pitchFamily="2" charset="0"/>
              </a:rPr>
              <a:t>Hmm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667852"/>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9101" y="3905775"/>
            <a:ext cx="1479550"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going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631017" y="3672911"/>
            <a:ext cx="1952065"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Well,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needed</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 I </a:t>
            </a:r>
            <a:r>
              <a:rPr lang="de-DE" sz="1000" dirty="0" err="1">
                <a:solidFill>
                  <a:schemeClr val="tx1"/>
                </a:solidFill>
                <a:latin typeface="Pangolin" panose="00000500000000000000" pitchFamily="2" charset="0"/>
              </a:rPr>
              <a:t>think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good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example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0200" y="6940613"/>
            <a:ext cx="147955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Look at </a:t>
            </a:r>
            <a:r>
              <a:rPr lang="de-DE" sz="1000" dirty="0" err="1">
                <a:solidFill>
                  <a:schemeClr val="tx1"/>
                </a:solidFill>
                <a:latin typeface="Pangolin" panose="00000500000000000000" pitchFamily="2" charset="0"/>
              </a:rPr>
              <a:t>th</a:t>
            </a:r>
            <a:r>
              <a:rPr lang="de-DE" sz="1000" dirty="0" err="1">
                <a:latin typeface="Pangolin" panose="00000500000000000000" pitchFamily="2" charset="0"/>
              </a:rPr>
              <a:t>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63668"/>
            <a:ext cx="1933573"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 </a:t>
            </a:r>
            <a:r>
              <a:rPr lang="de-DE" sz="1000" dirty="0" err="1">
                <a:solidFill>
                  <a:schemeClr val="tx1"/>
                </a:solidFill>
                <a:latin typeface="Pangolin" panose="00000500000000000000" pitchFamily="2" charset="0"/>
              </a:rPr>
              <a:t>runs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around</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takes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24287" y="7603582"/>
            <a:ext cx="1057275"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817502"/>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4984015" y="7328421"/>
            <a:ext cx="123336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I‘d</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special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p:nvPr/>
        </p:nvSpPr>
        <p:spPr>
          <a:xfrm>
            <a:off x="4939686" y="9186833"/>
            <a:ext cx="1181714"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Viennese</a:t>
            </a:r>
            <a:r>
              <a:rPr lang="de-DE" sz="1000" dirty="0">
                <a:solidFill>
                  <a:schemeClr val="tx1"/>
                </a:solidFill>
                <a:latin typeface="Pangolin" panose="00000500000000000000" pitchFamily="2" charset="0"/>
              </a:rPr>
              <a:t> Schnitzel,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40" name="Grafik 39" descr="Ein Bild, das Text, Silhouette, Vektorgrafiken enthält.&#10;&#10;Automatisch generierte Beschreibung">
            <a:extLst>
              <a:ext uri="{FF2B5EF4-FFF2-40B4-BE49-F238E27FC236}">
                <a16:creationId xmlns:a16="http://schemas.microsoft.com/office/drawing/2014/main" id="{DAFE9B8B-8ED1-8BC1-8CDB-FCA08A438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Lst>
          </p:cNvPr>
          <p:cNvSpPr/>
          <p:nvPr/>
        </p:nvSpPr>
        <p:spPr>
          <a:xfrm>
            <a:off x="2351409" y="1749376"/>
            <a:ext cx="51054" cy="148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Lst>
          </p:cNvPr>
          <p:cNvSpPr/>
          <p:nvPr/>
        </p:nvSpPr>
        <p:spPr>
          <a:xfrm rot="16200000">
            <a:off x="-940371" y="2439850"/>
            <a:ext cx="1595438" cy="767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B67031F7-8C52-4BC4-B9C5-8E70100AC0F7}"/>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4" name="Grafik 13">
            <a:extLst>
              <a:ext uri="{FF2B5EF4-FFF2-40B4-BE49-F238E27FC236}">
                <a16:creationId xmlns:a16="http://schemas.microsoft.com/office/drawing/2014/main" id="{F76A968C-DD66-454D-9559-5D9AC15CA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1684" y="6061801"/>
            <a:ext cx="4960271" cy="579808"/>
          </a:xfrm>
          <a:prstGeom prst="rect">
            <a:avLst/>
          </a:prstGeom>
        </p:spPr>
      </p:pic>
      <p:sp>
        <p:nvSpPr>
          <p:cNvPr id="15" name="Rechteck 14">
            <a:extLst>
              <a:ext uri="{FF2B5EF4-FFF2-40B4-BE49-F238E27FC236}">
                <a16:creationId xmlns:a16="http://schemas.microsoft.com/office/drawing/2014/main" id="{46603D6A-0AD8-4A93-851A-352A345B7962}"/>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de-DE" sz="1000" dirty="0">
                <a:latin typeface="Pangolin" panose="00000500000000000000" pitchFamily="2" charset="0"/>
              </a:rPr>
              <a:t>The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writes</a:t>
            </a:r>
            <a:r>
              <a:rPr lang="de-DE" sz="1000" dirty="0">
                <a:latin typeface="Pangolin" panose="00000500000000000000" pitchFamily="2" charset="0"/>
              </a:rPr>
              <a:t> down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table‘s</a:t>
            </a:r>
            <a:r>
              <a:rPr lang="de-DE" sz="1000" dirty="0">
                <a:latin typeface="Pangolin" panose="00000500000000000000" pitchFamily="2" charset="0"/>
              </a:rPr>
              <a:t> </a:t>
            </a:r>
            <a:r>
              <a:rPr lang="de-DE" sz="1000" dirty="0" err="1">
                <a:latin typeface="Pangolin" panose="00000500000000000000" pitchFamily="2" charset="0"/>
              </a:rPr>
              <a:t>order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continues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work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until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Food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table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ready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Coming!</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8946" y="3652117"/>
            <a:ext cx="2012950" cy="553998"/>
          </a:xfrm>
          <a:prstGeom prst="rect">
            <a:avLst/>
          </a:prstGeom>
          <a:noFill/>
        </p:spPr>
        <p:txBody>
          <a:bodyPr wrap="square">
            <a:spAutoFit/>
          </a:bodyPr>
          <a:lstStyle/>
          <a:p>
            <a:pPr algn="ctr"/>
            <a:r>
              <a:rPr lang="de-DE" sz="1000" dirty="0" err="1">
                <a:latin typeface="Pangolin" panose="00000500000000000000" pitchFamily="2" charset="0"/>
              </a:rPr>
              <a:t>Now</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must</a:t>
            </a:r>
            <a:r>
              <a:rPr lang="de-DE" sz="1000" dirty="0">
                <a:latin typeface="Pangolin" panose="00000500000000000000" pitchFamily="2" charset="0"/>
              </a:rPr>
              <a:t> </a:t>
            </a:r>
            <a:r>
              <a:rPr lang="de-DE" sz="1000" dirty="0" err="1">
                <a:latin typeface="Pangolin" panose="00000500000000000000" pitchFamily="2" charset="0"/>
              </a:rPr>
              <a:t>give</a:t>
            </a:r>
            <a:r>
              <a:rPr lang="de-DE" sz="1000" dirty="0">
                <a:latin typeface="Pangolin" panose="00000500000000000000" pitchFamily="2" charset="0"/>
              </a:rPr>
              <a:t> </a:t>
            </a:r>
            <a:r>
              <a:rPr lang="de-DE" sz="1000" dirty="0" err="1">
                <a:latin typeface="Pangolin" panose="00000500000000000000" pitchFamily="2" charset="0"/>
              </a:rPr>
              <a:t>each</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correct</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 </a:t>
            </a:r>
            <a:r>
              <a:rPr lang="de-DE" sz="1000" dirty="0" err="1">
                <a:latin typeface="Pangolin" panose="00000500000000000000" pitchFamily="2" charset="0"/>
              </a:rPr>
              <a:t>Usually</a:t>
            </a:r>
            <a:r>
              <a:rPr lang="de-DE" sz="1000" dirty="0">
                <a:latin typeface="Pangolin" panose="00000500000000000000" pitchFamily="2" charset="0"/>
              </a:rPr>
              <a:t>, he will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who</a:t>
            </a:r>
            <a:r>
              <a:rPr lang="de-DE" sz="1000" dirty="0">
                <a:latin typeface="Pangolin" panose="00000500000000000000" pitchFamily="2" charset="0"/>
              </a:rPr>
              <a:t>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40813" y="4332934"/>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salad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a:latin typeface="Pangolin" panose="00000500000000000000" pitchFamily="2" charset="0"/>
              </a:rPr>
              <a:t>I do!</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ma‘am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97567" y="4061473"/>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fish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647739"/>
            <a:ext cx="87412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last </a:t>
            </a:r>
            <a:r>
              <a:rPr lang="de-DE" sz="1000" dirty="0" err="1">
                <a:latin typeface="Pangolin" panose="00000500000000000000" pitchFamily="2" charset="0"/>
              </a:rPr>
              <a:t>meal</a:t>
            </a:r>
            <a:r>
              <a:rPr lang="de-DE" sz="1000" dirty="0">
                <a:latin typeface="Pangolin" panose="00000500000000000000" pitchFamily="2" charset="0"/>
              </a:rPr>
              <a:t>, he </a:t>
            </a:r>
            <a:r>
              <a:rPr lang="de-DE" sz="1000" dirty="0" err="1">
                <a:latin typeface="Pangolin" panose="00000500000000000000" pitchFamily="2" charset="0"/>
              </a:rPr>
              <a:t>doesn‘t</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because</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food</a:t>
            </a:r>
            <a:r>
              <a:rPr lang="de-DE" sz="1000" dirty="0">
                <a:latin typeface="Pangolin" panose="00000500000000000000" pitchFamily="2" charset="0"/>
              </a:rPr>
              <a:t> and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56150" y="4360568"/>
            <a:ext cx="1327150"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Viennese</a:t>
            </a:r>
            <a:r>
              <a:rPr lang="de-DE" sz="1000" dirty="0">
                <a:latin typeface="Pangolin" panose="00000500000000000000" pitchFamily="2" charset="0"/>
              </a:rPr>
              <a:t> Schnitzel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sir.</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57958" y="4938526"/>
            <a:ext cx="611933" cy="246221"/>
          </a:xfrm>
          <a:prstGeom prst="rect">
            <a:avLst/>
          </a:prstGeom>
          <a:noFill/>
        </p:spPr>
        <p:txBody>
          <a:bodyPr wrap="square">
            <a:spAutoFit/>
          </a:bodyPr>
          <a:lstStyle/>
          <a:p>
            <a:pPr algn="ctr"/>
            <a:r>
              <a:rPr lang="de-DE" sz="1000" dirty="0" err="1">
                <a:latin typeface="Pangolin" panose="00000500000000000000" pitchFamily="2" charset="0"/>
              </a:rPr>
              <a:t>Thanks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Sprechblase: rechteckig mit abgerundeten Ecken 32">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getting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find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approach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problem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44331"/>
            <a:ext cx="2001066" cy="400110"/>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customers</a:t>
            </a:r>
            <a:r>
              <a:rPr lang="de-DE" sz="1000" dirty="0">
                <a:latin typeface="Pangolin" panose="00000500000000000000" pitchFamily="2" charset="0"/>
              </a:rPr>
              <a:t> and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meals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de-DE" sz="1000" dirty="0">
                <a:latin typeface="Pangolin" panose="00000500000000000000" pitchFamily="2" charset="0"/>
              </a:rPr>
              <a:t>This </a:t>
            </a:r>
            <a:r>
              <a:rPr lang="de-DE" sz="1000" dirty="0" err="1">
                <a:latin typeface="Pangolin" panose="00000500000000000000" pitchFamily="2" charset="0"/>
              </a:rPr>
              <a:t>means</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nine</a:t>
            </a:r>
            <a:r>
              <a:rPr lang="de-DE" sz="1000" dirty="0">
                <a:latin typeface="Pangolin" panose="00000500000000000000" pitchFamily="2" charset="0"/>
              </a:rPr>
              <a:t> possible </a:t>
            </a:r>
            <a:r>
              <a:rPr lang="de-DE" sz="1000" dirty="0" err="1">
                <a:latin typeface="Pangolin" panose="00000500000000000000" pitchFamily="2" charset="0"/>
              </a:rPr>
              <a:t>combinations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4633" y="6837130"/>
            <a:ext cx="2001066" cy="400110"/>
          </a:xfrm>
          <a:prstGeom prst="rect">
            <a:avLst/>
          </a:prstGeom>
          <a:noFill/>
        </p:spPr>
        <p:txBody>
          <a:bodyPr wrap="square">
            <a:spAutoFit/>
          </a:bodyPr>
          <a:lstStyle/>
          <a:p>
            <a:pPr algn="ct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match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found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4606516" y="9167066"/>
            <a:ext cx="2001066" cy="246221"/>
          </a:xfrm>
          <a:prstGeom prst="rect">
            <a:avLst/>
          </a:prstGeom>
          <a:noFill/>
        </p:spPr>
        <p:txBody>
          <a:bodyPr wrap="square">
            <a:spAutoFit/>
          </a:bodyPr>
          <a:lstStyle/>
          <a:p>
            <a:pPr algn="ctr"/>
            <a:r>
              <a:rPr lang="de-DE" sz="1000" dirty="0" err="1">
                <a:latin typeface="Pangolin" panose="00000500000000000000" pitchFamily="2" charset="0"/>
              </a:rPr>
              <a:t>How</a:t>
            </a:r>
            <a:r>
              <a:rPr lang="de-DE" sz="1000" dirty="0">
                <a:latin typeface="Pangolin" panose="00000500000000000000" pitchFamily="2" charset="0"/>
              </a:rPr>
              <a:t> </a:t>
            </a:r>
            <a:r>
              <a:rPr lang="de-DE" sz="1000" dirty="0" err="1">
                <a:latin typeface="Pangolin" panose="00000500000000000000" pitchFamily="2" charset="0"/>
              </a:rPr>
              <a:t>many</a:t>
            </a:r>
            <a:r>
              <a:rPr lang="de-DE" sz="1000" dirty="0">
                <a:latin typeface="Pangolin" panose="00000500000000000000" pitchFamily="2" charset="0"/>
              </a:rPr>
              <a:t> </a:t>
            </a:r>
            <a:r>
              <a:rPr lang="de-DE" sz="1000" dirty="0" err="1">
                <a:latin typeface="Pangolin" panose="00000500000000000000" pitchFamily="2" charset="0"/>
              </a:rPr>
              <a:t>possibilities</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pic>
        <p:nvPicPr>
          <p:cNvPr id="38" name="Grafik 37" descr="Ein Bild, das Text enthält.&#10;&#10;Automatisch generierte Beschreibung">
            <a:extLst>
              <a:ext uri="{FF2B5EF4-FFF2-40B4-BE49-F238E27FC236}">
                <a16:creationId xmlns:a16="http://schemas.microsoft.com/office/drawing/2014/main" id="{9BCD2D83-0B43-4F67-83F0-73CFA1A54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Lst>
          </p:cNvPr>
          <p:cNvSpPr/>
          <p:nvPr/>
        </p:nvSpPr>
        <p:spPr>
          <a:xfrm rot="16200000">
            <a:off x="-63276" y="3164542"/>
            <a:ext cx="146049" cy="767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combination</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fixed</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problem</a:t>
            </a:r>
            <a:r>
              <a:rPr lang="de-DE" sz="1000" dirty="0">
                <a:latin typeface="Pangolin" panose="00000500000000000000" pitchFamily="2" charset="0"/>
              </a:rPr>
              <a:t> </a:t>
            </a:r>
            <a:r>
              <a:rPr lang="de-DE" sz="1000" dirty="0" err="1">
                <a:latin typeface="Pangolin" panose="00000500000000000000" pitchFamily="2" charset="0"/>
              </a:rPr>
              <a:t>becomes</a:t>
            </a:r>
            <a:r>
              <a:rPr lang="de-DE" sz="1000" dirty="0">
                <a:latin typeface="Pangolin" panose="00000500000000000000" pitchFamily="2" charset="0"/>
              </a:rPr>
              <a:t> </a:t>
            </a:r>
            <a:r>
              <a:rPr lang="de-DE" sz="1000" dirty="0" err="1">
                <a:latin typeface="Pangolin" panose="00000500000000000000" pitchFamily="2" charset="0"/>
              </a:rPr>
              <a:t>easier</a:t>
            </a:r>
            <a:r>
              <a:rPr lang="de-DE" sz="1000" dirty="0">
                <a:latin typeface="Pangolin" panose="00000500000000000000" pitchFamily="2" charset="0"/>
              </a:rPr>
              <a:t> -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four</a:t>
            </a:r>
            <a:r>
              <a:rPr lang="de-DE" sz="1000" dirty="0">
                <a:latin typeface="Pangolin" panose="00000500000000000000" pitchFamily="2" charset="0"/>
              </a:rPr>
              <a:t> </a:t>
            </a:r>
            <a:r>
              <a:rPr lang="de-DE" sz="1000" dirty="0" err="1">
                <a:latin typeface="Pangolin" panose="00000500000000000000" pitchFamily="2" charset="0"/>
              </a:rPr>
              <a:t>possibilities</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03475" y="593725"/>
            <a:ext cx="2051050" cy="861774"/>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a:t>
            </a:r>
            <a:r>
              <a:rPr lang="de-DE" sz="1000" dirty="0" err="1">
                <a:latin typeface="Pangolin" panose="00000500000000000000" pitchFamily="2" charset="0"/>
              </a:rPr>
              <a:t>to</a:t>
            </a:r>
            <a:r>
              <a:rPr lang="de-DE" sz="1000" dirty="0">
                <a:latin typeface="Pangolin" panose="00000500000000000000" pitchFamily="2" charset="0"/>
              </a:rPr>
              <a:t>-</a:t>
            </a:r>
            <a:r>
              <a:rPr lang="de-DE" sz="1000" dirty="0" err="1">
                <a:latin typeface="Pangolin" panose="00000500000000000000" pitchFamily="2" charset="0"/>
              </a:rPr>
              <a:t>customer</a:t>
            </a:r>
            <a:r>
              <a:rPr lang="de-DE" sz="1000" dirty="0">
                <a:latin typeface="Pangolin" panose="00000500000000000000" pitchFamily="2" charset="0"/>
              </a:rPr>
              <a:t>-problem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mathematical</a:t>
            </a:r>
            <a:r>
              <a:rPr lang="de-DE" sz="1000" dirty="0">
                <a:latin typeface="Pangolin" panose="00000500000000000000" pitchFamily="2" charset="0"/>
              </a:rPr>
              <a:t> </a:t>
            </a:r>
            <a:r>
              <a:rPr lang="de-DE" sz="1000" dirty="0" err="1">
                <a:latin typeface="Pangolin" panose="00000500000000000000" pitchFamily="2" charset="0"/>
              </a:rPr>
              <a:t>notation</a:t>
            </a:r>
            <a:r>
              <a:rPr lang="de-DE" sz="1000" dirty="0">
                <a:latin typeface="Pangolin" panose="00000500000000000000" pitchFamily="2" charset="0"/>
              </a:rPr>
              <a:t>. This </a:t>
            </a:r>
            <a:r>
              <a:rPr lang="de-DE" sz="1000" dirty="0" err="1">
                <a:latin typeface="Pangolin" panose="00000500000000000000" pitchFamily="2" charset="0"/>
              </a:rPr>
              <a:t>transformation</a:t>
            </a:r>
            <a:r>
              <a:rPr lang="de-DE" sz="1000" dirty="0">
                <a:latin typeface="Pangolin" panose="00000500000000000000" pitchFamily="2" charset="0"/>
              </a:rPr>
              <a:t> </a:t>
            </a:r>
            <a:r>
              <a:rPr lang="de-DE" sz="1000" dirty="0" err="1">
                <a:latin typeface="Pangolin" panose="00000500000000000000" pitchFamily="2" charset="0"/>
              </a:rPr>
              <a:t>process</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called</a:t>
            </a:r>
            <a:r>
              <a:rPr lang="de-DE" sz="1000" dirty="0">
                <a:latin typeface="Pangolin" panose="00000500000000000000" pitchFamily="2" charset="0"/>
              </a:rPr>
              <a:t> „</a:t>
            </a:r>
            <a:r>
              <a:rPr lang="de-DE" sz="1000" dirty="0" err="1">
                <a:latin typeface="Pangolin" panose="00000500000000000000" pitchFamily="2" charset="0"/>
              </a:rPr>
              <a:t>abstraction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en-US" sz="1000">
                <a:latin typeface="Pangolin" panose="00000500000000000000" pitchFamily="2" charset="0"/>
              </a:rPr>
              <a:t>Through the abstraction, the problem is described in a way that it can easily – mathematically – be applied to other cases. For example, the mom, who gets the salad, can be abstracted in the following way:</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en-US" sz="1000" dirty="0">
                <a:latin typeface="Pangolin" panose="00000500000000000000" pitchFamily="2" charset="0"/>
              </a:rPr>
              <a:t>The food for the mom has to be put into the brackets. She gets the salad, so we’ll abbreviate that with “s”.</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n-US" sz="1000" dirty="0">
                <a:latin typeface="Pangolin" panose="00000500000000000000" pitchFamily="2" charset="0"/>
              </a:rPr>
              <a:t>M(s) is our mathematical notation for the sentence “The salad is given to the mom”.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en-US" sz="1000" dirty="0">
                <a:latin typeface="Pangolin" panose="00000500000000000000" pitchFamily="2" charset="0"/>
              </a:rPr>
              <a:t>The same can be done with the other customer-meal-relationships as well:</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salad is given to the mom”.</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fish is given to the kid”.</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a:t>
            </a:r>
            <a:r>
              <a:rPr lang="en-US" sz="1100" dirty="0">
                <a:latin typeface="Pangolin" panose="00000500000000000000" pitchFamily="2" charset="0"/>
              </a:rPr>
              <a:t>Schnitzel</a:t>
            </a:r>
            <a:r>
              <a:rPr lang="en-US" sz="1100" dirty="0">
                <a:solidFill>
                  <a:schemeClr val="tx1"/>
                </a:solidFill>
                <a:latin typeface="Pangolin" panose="00000500000000000000" pitchFamily="2" charset="0"/>
              </a:rPr>
              <a:t> is given to the dad”.</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n-US" sz="1000" dirty="0">
                <a:latin typeface="Pangolin" panose="00000500000000000000" pitchFamily="2" charset="0"/>
              </a:rPr>
              <a:t>If the salad is the correct food for the mom, then we can say:</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a:latin typeface="Pangolin" panose="00000500000000000000" pitchFamily="2" charset="0"/>
              </a:rPr>
              <a:t>This describes </a:t>
            </a:r>
            <a:r>
              <a:rPr lang="en-US" sz="1000" i="1" dirty="0">
                <a:latin typeface="Pangolin" panose="00000500000000000000" pitchFamily="2" charset="0"/>
              </a:rPr>
              <a:t>a fact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en-US" sz="1000" dirty="0">
                <a:latin typeface="Pangolin" panose="00000500000000000000" pitchFamily="2" charset="0"/>
              </a:rPr>
              <a:t>Mathematicians want to write as little letters as possible, so technically, instead of</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dirty="0">
                <a:latin typeface="Pangolin" panose="00000500000000000000" pitchFamily="2" charset="0"/>
              </a:rPr>
              <a:t>we could also write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707886"/>
          </a:xfrm>
          <a:prstGeom prst="rect">
            <a:avLst/>
          </a:prstGeom>
          <a:noFill/>
        </p:spPr>
        <p:txBody>
          <a:bodyPr wrap="square">
            <a:spAutoFit/>
          </a:bodyPr>
          <a:lstStyle/>
          <a:p>
            <a:pPr algn="ctr"/>
            <a:r>
              <a:rPr lang="en-US" sz="1000" dirty="0">
                <a:latin typeface="Pangolin" panose="00000500000000000000" pitchFamily="2" charset="0"/>
              </a:rPr>
              <a:t>Or x=true. Or a=true. Anything, really; you could even use an emoji. It’s just a variable that represents a value.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en-US" sz="1000" dirty="0">
                <a:latin typeface="Pangolin" panose="00000500000000000000" pitchFamily="2" charset="0"/>
              </a:rPr>
              <a:t>We can describe everything the waiter knows at first in a mathematical way.</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en-US" sz="1000" dirty="0">
                <a:latin typeface="Pangolin" panose="00000500000000000000" pitchFamily="2" charset="0"/>
              </a:rPr>
              <a:t>If each customer can get one meal, the mom can get either:</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5F301C2-6C4B-4E54-A4C4-140129A3CB31}"/>
              </a:ext>
            </a:extLst>
          </p:cNvPr>
          <p:cNvSpPr txBox="1"/>
          <p:nvPr/>
        </p:nvSpPr>
        <p:spPr>
          <a:xfrm>
            <a:off x="2434817" y="7792138"/>
            <a:ext cx="581025" cy="276999"/>
          </a:xfrm>
          <a:prstGeom prst="rect">
            <a:avLst/>
          </a:prstGeom>
          <a:noFill/>
        </p:spPr>
        <p:txBody>
          <a:bodyPr wrap="square">
            <a:spAutoFit/>
          </a:bodyPr>
          <a:lstStyle/>
          <a:p>
            <a:pPr algn="ctr"/>
            <a:r>
              <a:rPr lang="en-US" sz="1200" dirty="0">
                <a:latin typeface="Pangolin" panose="00000500000000000000" pitchFamily="2" charset="0"/>
              </a:rPr>
              <a:t>salad</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Lst>
          </p:cNvPr>
          <p:cNvSpPr txBox="1"/>
          <p:nvPr/>
        </p:nvSpPr>
        <p:spPr>
          <a:xfrm>
            <a:off x="3062287" y="7792138"/>
            <a:ext cx="581025" cy="276999"/>
          </a:xfrm>
          <a:prstGeom prst="rect">
            <a:avLst/>
          </a:prstGeom>
          <a:noFill/>
        </p:spPr>
        <p:txBody>
          <a:bodyPr wrap="square">
            <a:spAutoFit/>
          </a:bodyPr>
          <a:lstStyle/>
          <a:p>
            <a:pPr algn="ctr"/>
            <a:r>
              <a:rPr lang="en-US" sz="1200" dirty="0">
                <a:latin typeface="Pangolin" panose="00000500000000000000" pitchFamily="2" charset="0"/>
              </a:rPr>
              <a:t>fish</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schnitzel</a:t>
            </a:r>
            <a:endParaRPr lang="de-AT" sz="12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p:nvPr/>
        </p:nvSpPr>
        <p:spPr>
          <a:xfrm>
            <a:off x="2384425" y="8654089"/>
            <a:ext cx="2051050" cy="400110"/>
          </a:xfrm>
          <a:prstGeom prst="rect">
            <a:avLst/>
          </a:prstGeom>
          <a:noFill/>
        </p:spPr>
        <p:txBody>
          <a:bodyPr wrap="square">
            <a:spAutoFit/>
          </a:bodyPr>
          <a:lstStyle/>
          <a:p>
            <a:pPr algn="ctr"/>
            <a:r>
              <a:rPr lang="en-US" sz="1000" dirty="0">
                <a:latin typeface="Pangolin" panose="00000500000000000000" pitchFamily="2" charset="0"/>
              </a:rPr>
              <a:t>In a mathematical notation, this would look like this:</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4D6692C8-F446-44D7-B5F5-27CC517352A5}"/>
              </a:ext>
            </a:extLst>
          </p:cNvPr>
          <p:cNvSpPr txBox="1"/>
          <p:nvPr/>
        </p:nvSpPr>
        <p:spPr>
          <a:xfrm>
            <a:off x="2962275" y="9431120"/>
            <a:ext cx="1565275" cy="215444"/>
          </a:xfrm>
          <a:prstGeom prst="rect">
            <a:avLst/>
          </a:prstGeom>
          <a:noFill/>
        </p:spPr>
        <p:txBody>
          <a:bodyPr wrap="square">
            <a:spAutoFit/>
          </a:bodyPr>
          <a:lstStyle/>
          <a:p>
            <a:pPr algn="ctr"/>
            <a:r>
              <a:rPr lang="en-US" sz="800" dirty="0">
                <a:latin typeface="Pangolin" panose="00000500000000000000" pitchFamily="2" charset="0"/>
              </a:rPr>
              <a:t>this is the “math symbol” for OR</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81525" y="6797856"/>
            <a:ext cx="2051050" cy="707886"/>
          </a:xfrm>
          <a:prstGeom prst="rect">
            <a:avLst/>
          </a:prstGeom>
          <a:noFill/>
        </p:spPr>
        <p:txBody>
          <a:bodyPr wrap="square">
            <a:spAutoFit/>
          </a:bodyPr>
          <a:lstStyle/>
          <a:p>
            <a:pPr algn="ctr"/>
            <a:r>
              <a:rPr lang="en-US" sz="1000" dirty="0">
                <a:latin typeface="Pangolin" panose="00000500000000000000" pitchFamily="2" charset="0"/>
              </a:rPr>
              <a:t>After having delivered two correct meals, he knows that the dad can’t get the salad or the fish, since the following is already on the table: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This </a:t>
            </a:r>
            <a:r>
              <a:rPr lang="de-DE" sz="1000" dirty="0" err="1">
                <a:solidFill>
                  <a:schemeClr val="tx1"/>
                </a:solidFill>
                <a:latin typeface="Pangolin" panose="00000500000000000000" pitchFamily="2" charset="0"/>
              </a:rPr>
              <a:t>means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does</a:t>
            </a:r>
            <a:r>
              <a:rPr lang="de-DE" sz="1000" dirty="0">
                <a:solidFill>
                  <a:schemeClr val="tx1"/>
                </a:solidFill>
                <a:latin typeface="Pangolin" panose="00000500000000000000" pitchFamily="2" charset="0"/>
              </a:rPr>
              <a:t> NOT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AND NOT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leaves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schnitzel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Lst>
          </p:cNvPr>
          <p:cNvSpPr txBox="1"/>
          <p:nvPr/>
        </p:nvSpPr>
        <p:spPr>
          <a:xfrm>
            <a:off x="4828538" y="8822440"/>
            <a:ext cx="1638763" cy="215444"/>
          </a:xfrm>
          <a:prstGeom prst="rect">
            <a:avLst/>
          </a:prstGeom>
          <a:noFill/>
        </p:spPr>
        <p:txBody>
          <a:bodyPr wrap="square">
            <a:spAutoFit/>
          </a:bodyPr>
          <a:lstStyle/>
          <a:p>
            <a:pPr algn="ctr"/>
            <a:r>
              <a:rPr lang="en-US" sz="800" dirty="0">
                <a:latin typeface="Pangolin" panose="00000500000000000000" pitchFamily="2" charset="0"/>
              </a:rPr>
              <a:t>this is the “math symbol” for NOT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Lst>
          </p:cNvPr>
          <p:cNvSpPr txBox="1"/>
          <p:nvPr/>
        </p:nvSpPr>
        <p:spPr>
          <a:xfrm>
            <a:off x="5013325" y="9407852"/>
            <a:ext cx="1544091" cy="215444"/>
          </a:xfrm>
          <a:prstGeom prst="rect">
            <a:avLst/>
          </a:prstGeom>
          <a:noFill/>
        </p:spPr>
        <p:txBody>
          <a:bodyPr wrap="square">
            <a:spAutoFit/>
          </a:bodyPr>
          <a:lstStyle/>
          <a:p>
            <a:pPr algn="ctr"/>
            <a:r>
              <a:rPr lang="en-US" sz="800" dirty="0">
                <a:latin typeface="Pangolin" panose="00000500000000000000" pitchFamily="2" charset="0"/>
              </a:rPr>
              <a:t>and this stands for AND</a:t>
            </a:r>
            <a:endParaRPr lang="de-AT" sz="8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en-US" sz="1000" dirty="0">
                <a:latin typeface="Pangolin" panose="00000500000000000000" pitchFamily="2" charset="0"/>
              </a:rPr>
              <a:t>Oof, I’m full now… but hey, I finished my homework!</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a:latin typeface="Pangolin" panose="00000500000000000000" pitchFamily="2" charset="0"/>
              </a:rPr>
              <a:t>So that means</a:t>
            </a:r>
            <a:endParaRPr lang="de-AT" sz="1000" dirty="0">
              <a:solidFill>
                <a:schemeClr val="tx1"/>
              </a:solidFill>
              <a:latin typeface="Pangolin" panose="00000500000000000000" pitchFamily="2" charset="0"/>
            </a:endParaRPr>
          </a:p>
        </p:txBody>
      </p:sp>
      <p:pic>
        <p:nvPicPr>
          <p:cNvPr id="16" name="Grafik 15" descr="Ein Bild, das Text, ClipArt enthält.&#10;&#10;Automatisch generierte Beschreibung">
            <a:extLst>
              <a:ext uri="{FF2B5EF4-FFF2-40B4-BE49-F238E27FC236}">
                <a16:creationId xmlns:a16="http://schemas.microsoft.com/office/drawing/2014/main" id="{89D102F6-0BB4-47CD-9233-3C556C89C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63" y="7678838"/>
            <a:ext cx="209550" cy="246896"/>
          </a:xfrm>
          <a:prstGeom prst="rect">
            <a:avLst/>
          </a:prstGeom>
        </p:spPr>
      </p:pic>
      <p:sp>
        <p:nvSpPr>
          <p:cNvPr id="17" name="Textfeld 16">
            <a:extLst>
              <a:ext uri="{FF2B5EF4-FFF2-40B4-BE49-F238E27FC236}">
                <a16:creationId xmlns:a16="http://schemas.microsoft.com/office/drawing/2014/main" id="{56D88109-B603-48E2-8692-411A6C1C9FAF}"/>
              </a:ext>
            </a:extLst>
          </p:cNvPr>
          <p:cNvSpPr txBox="1"/>
          <p:nvPr/>
        </p:nvSpPr>
        <p:spPr>
          <a:xfrm>
            <a:off x="5262563" y="7696085"/>
            <a:ext cx="1409700" cy="246221"/>
          </a:xfrm>
          <a:prstGeom prst="rect">
            <a:avLst/>
          </a:prstGeom>
          <a:noFill/>
        </p:spPr>
        <p:txBody>
          <a:bodyPr wrap="square">
            <a:spAutoFit/>
          </a:bodyPr>
          <a:lstStyle/>
          <a:p>
            <a:pPr algn="ctr"/>
            <a:r>
              <a:rPr lang="en-US" sz="1000" dirty="0">
                <a:latin typeface="Pangolin" panose="00000500000000000000" pitchFamily="2" charset="0"/>
              </a:rPr>
              <a:t>(homework) = true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666734"/>
            <a:ext cx="2051049" cy="861774"/>
          </a:xfrm>
          <a:prstGeom prst="rect">
            <a:avLst/>
          </a:prstGeom>
          <a:noFill/>
        </p:spPr>
        <p:txBody>
          <a:bodyPr wrap="square">
            <a:spAutoFit/>
          </a:bodyPr>
          <a:lstStyle/>
          <a:p>
            <a:pPr algn="ctr"/>
            <a:r>
              <a:rPr lang="en-US" sz="1000" b="0" i="0" dirty="0">
                <a:effectLst/>
                <a:latin typeface="Pangolin" panose="00000500000000000000" pitchFamily="2" charset="0"/>
              </a:rPr>
              <a:t>As the waiter, I could evaluate my performance mathematically, too. Basically, I want to check how many people got their food delivered correctly.</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6732" y="687874"/>
            <a:ext cx="1977438" cy="707886"/>
          </a:xfrm>
          <a:prstGeom prst="rect">
            <a:avLst/>
          </a:prstGeom>
          <a:noFill/>
        </p:spPr>
        <p:txBody>
          <a:bodyPr wrap="square">
            <a:spAutoFit/>
          </a:bodyPr>
          <a:lstStyle/>
          <a:p>
            <a:pPr algn="ctr"/>
            <a:r>
              <a:rPr lang="en-US" sz="1000" b="0" i="0" dirty="0">
                <a:effectLst/>
                <a:latin typeface="Pangolin" panose="00000500000000000000" pitchFamily="2" charset="0"/>
              </a:rPr>
              <a:t>We can do this with a "matching game" of sorts. This table shows all possible combinations of customer and food:</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71880" y="666734"/>
            <a:ext cx="2051050" cy="1044517"/>
          </a:xfrm>
          <a:prstGeom prst="rect">
            <a:avLst/>
          </a:prstGeom>
          <a:noFill/>
        </p:spPr>
        <p:txBody>
          <a:bodyPr wrap="square">
            <a:spAutoFit/>
          </a:bodyPr>
          <a:lstStyle/>
          <a:p>
            <a:pPr algn="ctr">
              <a:lnSpc>
                <a:spcPts val="1500"/>
              </a:lnSpc>
            </a:pPr>
            <a:r>
              <a:rPr lang="en-US" sz="1000" dirty="0">
                <a:latin typeface="Pangolin" panose="00000500000000000000" pitchFamily="2" charset="0"/>
              </a:rPr>
              <a:t>…and we have three tags            to put in a cell. But a            can only appear in one row or column, since every customer can only get one of the three meals.</a:t>
            </a:r>
            <a:endParaRPr lang="de-AT" sz="1000" dirty="0">
              <a:solidFill>
                <a:schemeClr val="tx1"/>
              </a:solidFill>
              <a:latin typeface="Pangolin" panose="00000500000000000000" pitchFamily="2" charset="0"/>
            </a:endParaRPr>
          </a:p>
        </p:txBody>
      </p:sp>
      <p:pic>
        <p:nvPicPr>
          <p:cNvPr id="22" name="Grafik 21" descr="Ein Bild, das Text, Sitz enthält.&#10;&#10;Automatisch generierte Beschreibung">
            <a:extLst>
              <a:ext uri="{FF2B5EF4-FFF2-40B4-BE49-F238E27FC236}">
                <a16:creationId xmlns:a16="http://schemas.microsoft.com/office/drawing/2014/main" id="{E7032948-9687-4D75-A4CA-4BE6746CB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700" y="684781"/>
            <a:ext cx="215990" cy="197990"/>
          </a:xfrm>
          <a:prstGeom prst="rect">
            <a:avLst/>
          </a:prstGeom>
        </p:spPr>
      </p:pic>
      <p:pic>
        <p:nvPicPr>
          <p:cNvPr id="23" name="Grafik 22" descr="Ein Bild, das Text, Sitz enthält.&#10;&#10;Automatisch generierte Beschreibung">
            <a:extLst>
              <a:ext uri="{FF2B5EF4-FFF2-40B4-BE49-F238E27FC236}">
                <a16:creationId xmlns:a16="http://schemas.microsoft.com/office/drawing/2014/main" id="{710D30BE-E79C-4E59-BEC8-9F38CEDDE9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1412" y="900728"/>
            <a:ext cx="215990" cy="197990"/>
          </a:xfrm>
          <a:prstGeom prst="rect">
            <a:avLst/>
          </a:prstGeom>
        </p:spPr>
      </p:pic>
      <p:sp>
        <p:nvSpPr>
          <p:cNvPr id="24" name="Textfeld 23">
            <a:extLst>
              <a:ext uri="{FF2B5EF4-FFF2-40B4-BE49-F238E27FC236}">
                <a16:creationId xmlns:a16="http://schemas.microsoft.com/office/drawing/2014/main" id="{7D6A16E5-9806-44E5-ADFB-CC665404A1F5}"/>
              </a:ext>
            </a:extLst>
          </p:cNvPr>
          <p:cNvSpPr txBox="1"/>
          <p:nvPr/>
        </p:nvSpPr>
        <p:spPr>
          <a:xfrm>
            <a:off x="340131" y="3788473"/>
            <a:ext cx="1821638" cy="1015663"/>
          </a:xfrm>
          <a:prstGeom prst="rect">
            <a:avLst/>
          </a:prstGeom>
          <a:noFill/>
        </p:spPr>
        <p:txBody>
          <a:bodyPr wrap="square">
            <a:spAutoFit/>
          </a:bodyPr>
          <a:lstStyle/>
          <a:p>
            <a:pPr algn="ctr"/>
            <a:r>
              <a:rPr lang="en-US" sz="1000" dirty="0">
                <a:latin typeface="Pangolin" panose="00000500000000000000" pitchFamily="2" charset="0"/>
              </a:rPr>
              <a:t>In different cases, there might even be some restrictions - so-called constraints. For example, a kid can’t get any alcohol. In that case, one of the cells would be “blocked”.</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en-US" sz="1000" dirty="0">
                <a:latin typeface="Pangolin" panose="00000500000000000000" pitchFamily="2" charset="0"/>
              </a:rPr>
              <a:t>There could be many solutions to our “problem”, but only one is correct. The correct solution would be the precondition, and we have to evaluate how our guess fits this precondition.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85366" y="3709185"/>
            <a:ext cx="3567834" cy="553998"/>
          </a:xfrm>
          <a:prstGeom prst="rect">
            <a:avLst/>
          </a:prstGeom>
          <a:noFill/>
        </p:spPr>
        <p:txBody>
          <a:bodyPr wrap="square">
            <a:spAutoFit/>
          </a:bodyPr>
          <a:lstStyle/>
          <a:p>
            <a:pPr algn="ctr"/>
            <a:r>
              <a:rPr lang="en-US" sz="1000" b="0" i="0" dirty="0">
                <a:effectLst/>
                <a:latin typeface="Pangolin" panose="00000500000000000000" pitchFamily="2" charset="0"/>
              </a:rPr>
              <a:t>For each meal and customer, we look whether the placement of our        </a:t>
            </a:r>
            <a:r>
              <a:rPr lang="en-US" sz="1000" dirty="0">
                <a:latin typeface="Pangolin" panose="00000500000000000000" pitchFamily="2" charset="0"/>
              </a:rPr>
              <a:t> </a:t>
            </a:r>
            <a:r>
              <a:rPr lang="en-US" sz="1000" b="0" i="0" dirty="0">
                <a:effectLst/>
                <a:latin typeface="Pangolin" panose="00000500000000000000" pitchFamily="2" charset="0"/>
              </a:rPr>
              <a:t>matches the precondition. If it does, we get one point, if it doesn't, we don't. And if we get all 3 points, we win!</a:t>
            </a:r>
            <a:endParaRPr lang="de-AT" sz="1000" dirty="0">
              <a:latin typeface="Pangolin" panose="00000500000000000000" pitchFamily="2" charset="0"/>
            </a:endParaRPr>
          </a:p>
        </p:txBody>
      </p:sp>
      <p:pic>
        <p:nvPicPr>
          <p:cNvPr id="26" name="Grafik 25" descr="Ein Bild, das Text, Sitz enthält.&#10;&#10;Automatisch generierte Beschreibung">
            <a:extLst>
              <a:ext uri="{FF2B5EF4-FFF2-40B4-BE49-F238E27FC236}">
                <a16:creationId xmlns:a16="http://schemas.microsoft.com/office/drawing/2014/main" id="{A0E1ACAB-FAE3-49DF-828D-33602DAB4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p:nvPr/>
        </p:nvSpPr>
        <p:spPr>
          <a:xfrm>
            <a:off x="599281" y="8176706"/>
            <a:ext cx="4860000" cy="938719"/>
          </a:xfrm>
          <a:prstGeom prst="rect">
            <a:avLst/>
          </a:prstGeom>
          <a:noFill/>
        </p:spPr>
        <p:txBody>
          <a:bodyPr wrap="square" rtlCol="0">
            <a:spAutoFit/>
          </a:bodyPr>
          <a:lstStyle/>
          <a:p>
            <a:r>
              <a:rPr lang="de-DE" sz="1100" b="0" i="0" dirty="0" err="1">
                <a:solidFill>
                  <a:srgbClr val="333333"/>
                </a:solidFill>
                <a:effectLst/>
                <a:latin typeface="Source Sans Pro" panose="020B0503030403020204" pitchFamily="34" charset="0"/>
              </a:rPr>
              <a:t>Mathematical</a:t>
            </a:r>
            <a:r>
              <a:rPr lang="de-DE" sz="1100" b="0" i="0" dirty="0">
                <a:solidFill>
                  <a:srgbClr val="333333"/>
                </a:solidFill>
                <a:effectLst/>
                <a:latin typeface="Source Sans Pro" panose="020B0503030403020204" pitchFamily="34" charset="0"/>
              </a:rPr>
              <a:t> Thinking © 2022 </a:t>
            </a:r>
            <a:r>
              <a:rPr lang="de-DE" sz="1100" b="0" i="0" dirty="0" err="1">
                <a:solidFill>
                  <a:srgbClr val="333333"/>
                </a:solidFill>
                <a:effectLst/>
                <a:latin typeface="Source Sans Pro" panose="020B0503030403020204" pitchFamily="34" charset="0"/>
              </a:rPr>
              <a:t>by</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Comixplain</a:t>
            </a:r>
            <a:r>
              <a:rPr lang="de-DE" sz="1100" b="0" i="0" dirty="0">
                <a:solidFill>
                  <a:srgbClr val="333333"/>
                </a:solidFill>
                <a:effectLst/>
                <a:latin typeface="Source Sans Pro" panose="020B0503030403020204" pitchFamily="34" charset="0"/>
              </a:rPr>
              <a:t> Team: Victor-Adriel De-Jesus-Oliveira, Hsiang-Yun Wu, Christina Stoiber, Magdalena Boucher, and Alena Ertl, with </a:t>
            </a:r>
            <a:r>
              <a:rPr lang="de-DE" sz="1100" b="0" i="0" dirty="0" err="1">
                <a:solidFill>
                  <a:srgbClr val="333333"/>
                </a:solidFill>
                <a:effectLst/>
                <a:latin typeface="Source Sans Pro" panose="020B0503030403020204" pitchFamily="34" charset="0"/>
              </a:rPr>
              <a:t>illustrations</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by</a:t>
            </a:r>
            <a:r>
              <a:rPr lang="de-DE" sz="1100" b="0" i="0" dirty="0">
                <a:solidFill>
                  <a:srgbClr val="333333"/>
                </a:solidFill>
                <a:effectLst/>
                <a:latin typeface="Source Sans Pro" panose="020B0503030403020204" pitchFamily="34" charset="0"/>
              </a:rPr>
              <a:t> Magdalena Boucher and Alena Ertl, all </a:t>
            </a:r>
            <a:r>
              <a:rPr lang="de-DE" sz="1100" b="0" i="0" dirty="0" err="1">
                <a:solidFill>
                  <a:srgbClr val="333333"/>
                </a:solidFill>
                <a:effectLst/>
                <a:latin typeface="Source Sans Pro" panose="020B0503030403020204" pitchFamily="34" charset="0"/>
              </a:rPr>
              <a:t>employed</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by</a:t>
            </a:r>
            <a:r>
              <a:rPr lang="de-DE" sz="1100" b="0" i="0" dirty="0">
                <a:solidFill>
                  <a:srgbClr val="333333"/>
                </a:solidFill>
                <a:effectLst/>
                <a:latin typeface="Source Sans Pro" panose="020B0503030403020204" pitchFamily="34" charset="0"/>
              </a:rPr>
              <a:t> Sankt Pölten University </a:t>
            </a:r>
            <a:r>
              <a:rPr lang="de-DE" sz="1100" b="0" i="0" dirty="0" err="1">
                <a:solidFill>
                  <a:srgbClr val="333333"/>
                </a:solidFill>
                <a:effectLst/>
                <a:latin typeface="Source Sans Pro" panose="020B0503030403020204" pitchFamily="34" charset="0"/>
              </a:rPr>
              <a:t>of</a:t>
            </a:r>
            <a:r>
              <a:rPr lang="de-DE" sz="1100" b="0" i="0" dirty="0">
                <a:solidFill>
                  <a:srgbClr val="333333"/>
                </a:solidFill>
                <a:effectLst/>
                <a:latin typeface="Source Sans Pro" panose="020B0503030403020204" pitchFamily="34" charset="0"/>
              </a:rPr>
              <a:t> Applied Sciences </a:t>
            </a:r>
            <a:r>
              <a:rPr lang="de-DE" sz="1100" b="0" i="0" dirty="0" err="1">
                <a:solidFill>
                  <a:srgbClr val="333333"/>
                </a:solidFill>
                <a:effectLst/>
                <a:latin typeface="Source Sans Pro" panose="020B0503030403020204" pitchFamily="34" charset="0"/>
              </a:rPr>
              <a:t>is</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licensed</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under</a:t>
            </a:r>
            <a:r>
              <a:rPr lang="de-DE" sz="1100" b="0" i="0" dirty="0">
                <a:solidFill>
                  <a:srgbClr val="333333"/>
                </a:solidFill>
                <a:effectLst/>
                <a:latin typeface="Source Sans Pro" panose="020B0503030403020204" pitchFamily="34" charset="0"/>
              </a:rPr>
              <a:t> CC BY-SA 4.0. To </a:t>
            </a:r>
            <a:r>
              <a:rPr lang="de-DE" sz="1100" b="0" i="0" dirty="0" err="1">
                <a:solidFill>
                  <a:srgbClr val="333333"/>
                </a:solidFill>
                <a:effectLst/>
                <a:latin typeface="Source Sans Pro" panose="020B0503030403020204" pitchFamily="34" charset="0"/>
              </a:rPr>
              <a:t>view</a:t>
            </a:r>
            <a:r>
              <a:rPr lang="de-DE" sz="1100" b="0" i="0" dirty="0">
                <a:solidFill>
                  <a:srgbClr val="333333"/>
                </a:solidFill>
                <a:effectLst/>
                <a:latin typeface="Source Sans Pro" panose="020B0503030403020204" pitchFamily="34" charset="0"/>
              </a:rPr>
              <a:t> a </a:t>
            </a:r>
            <a:r>
              <a:rPr lang="de-DE" sz="1100" b="0" i="0" dirty="0" err="1">
                <a:solidFill>
                  <a:srgbClr val="333333"/>
                </a:solidFill>
                <a:effectLst/>
                <a:latin typeface="Source Sans Pro" panose="020B0503030403020204" pitchFamily="34" charset="0"/>
              </a:rPr>
              <a:t>copy</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of</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this</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license</a:t>
            </a:r>
            <a:r>
              <a:rPr lang="de-DE" sz="1100" b="0" i="0" dirty="0">
                <a:solidFill>
                  <a:srgbClr val="333333"/>
                </a:solidFill>
                <a:effectLst/>
                <a:latin typeface="Source Sans Pro" panose="020B0503030403020204" pitchFamily="34" charset="0"/>
              </a:rPr>
              <a:t>, </a:t>
            </a:r>
            <a:r>
              <a:rPr lang="de-DE" sz="1100" b="0" i="0" dirty="0" err="1">
                <a:solidFill>
                  <a:srgbClr val="333333"/>
                </a:solidFill>
                <a:effectLst/>
                <a:latin typeface="Source Sans Pro" panose="020B0503030403020204" pitchFamily="34" charset="0"/>
              </a:rPr>
              <a:t>visit</a:t>
            </a:r>
            <a:r>
              <a:rPr lang="de-DE" sz="1100" b="0" i="0" dirty="0">
                <a:solidFill>
                  <a:srgbClr val="333333"/>
                </a:solidFill>
                <a:effectLst/>
                <a:latin typeface="Source Sans Pro" panose="020B0503030403020204" pitchFamily="34" charset="0"/>
              </a:rPr>
              <a:t> http://creativecommons.org/licenses/by-sa/4.0/</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4" ma:contentTypeDescription="Ein neues Dokument erstellen." ma:contentTypeScope="" ma:versionID="7fa51edddc3b5d4add4053e4f476b28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7be54b9049223abbaf215f38e7f7058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2.xml><?xml version="1.0" encoding="utf-8"?>
<ds:datastoreItem xmlns:ds="http://schemas.openxmlformats.org/officeDocument/2006/customXml" ds:itemID="{04730425-5DC5-41E7-96AF-7F3120D908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6038F4-9D2E-44CB-8650-29FEE361B3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1040</Words>
  <Application>Microsoft Office PowerPoint</Application>
  <PresentationFormat>A4 Paper (210x297 mm)</PresentationFormat>
  <Paragraphs>86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Pangolin</vt:lpstr>
      <vt:lpstr>Segoe UI</vt:lpstr>
      <vt:lpstr>Source Sans Pro</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26</cp:revision>
  <dcterms:created xsi:type="dcterms:W3CDTF">2022-09-19T11:21:57Z</dcterms:created>
  <dcterms:modified xsi:type="dcterms:W3CDTF">2023-02-18T02:27:00Z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ies>
</file>